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5" r:id="rId1"/>
  </p:sldMasterIdLst>
  <p:notesMasterIdLst>
    <p:notesMasterId r:id="rId8"/>
  </p:notesMasterIdLst>
  <p:handoutMasterIdLst>
    <p:handoutMasterId r:id="rId9"/>
  </p:handoutMasterIdLst>
  <p:sldIdLst>
    <p:sldId id="587" r:id="rId2"/>
    <p:sldId id="531" r:id="rId3"/>
    <p:sldId id="570" r:id="rId4"/>
    <p:sldId id="525" r:id="rId5"/>
    <p:sldId id="586" r:id="rId6"/>
    <p:sldId id="532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870" userDrawn="1">
          <p15:clr>
            <a:srgbClr val="A4A3A4"/>
          </p15:clr>
        </p15:guide>
        <p15:guide id="4" pos="37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rres, Julia (CONTR)" initials="TJ(" lastIdx="29" clrIdx="0">
    <p:extLst>
      <p:ext uri="{19B8F6BF-5375-455C-9EA6-DF929625EA0E}">
        <p15:presenceInfo xmlns:p15="http://schemas.microsoft.com/office/powerpoint/2012/main" userId="S-1-5-21-2005352356-2018378189-366286951-40483" providerId="AD"/>
      </p:ext>
    </p:extLst>
  </p:cmAuthor>
  <p:cmAuthor id="2" name="Sharp, Joy" initials="SJ" lastIdx="12" clrIdx="1">
    <p:extLst>
      <p:ext uri="{19B8F6BF-5375-455C-9EA6-DF929625EA0E}">
        <p15:presenceInfo xmlns:p15="http://schemas.microsoft.com/office/powerpoint/2012/main" userId="S-1-5-21-2005352356-2018378189-366286951-41437" providerId="AD"/>
      </p:ext>
    </p:extLst>
  </p:cmAuthor>
  <p:cmAuthor id="3" name="Steiner, Caitlin" initials="SC" lastIdx="58" clrIdx="2">
    <p:extLst>
      <p:ext uri="{19B8F6BF-5375-455C-9EA6-DF929625EA0E}">
        <p15:presenceInfo xmlns:p15="http://schemas.microsoft.com/office/powerpoint/2012/main" userId="Steiner, Caitlin" providerId="None"/>
      </p:ext>
    </p:extLst>
  </p:cmAuthor>
  <p:cmAuthor id="4" name="Winkler, Michael" initials="WM" lastIdx="30" clrIdx="3">
    <p:extLst>
      <p:ext uri="{19B8F6BF-5375-455C-9EA6-DF929625EA0E}">
        <p15:presenceInfo xmlns:p15="http://schemas.microsoft.com/office/powerpoint/2012/main" userId="S-1-5-21-2005352356-2018378189-366286951-42145" providerId="AD"/>
      </p:ext>
    </p:extLst>
  </p:cmAuthor>
  <p:cmAuthor id="5" name="Yen, Terry" initials="YT" lastIdx="67" clrIdx="4">
    <p:extLst>
      <p:ext uri="{19B8F6BF-5375-455C-9EA6-DF929625EA0E}">
        <p15:presenceInfo xmlns:p15="http://schemas.microsoft.com/office/powerpoint/2012/main" userId="S-1-5-21-2005352356-2018378189-366286951-20857" providerId="AD"/>
      </p:ext>
    </p:extLst>
  </p:cmAuthor>
  <p:cmAuthor id="6" name="Harvey, Stephen" initials="HS" lastIdx="1" clrIdx="5">
    <p:extLst>
      <p:ext uri="{19B8F6BF-5375-455C-9EA6-DF929625EA0E}">
        <p15:presenceInfo xmlns:p15="http://schemas.microsoft.com/office/powerpoint/2012/main" userId="S-1-5-21-2005352356-2018378189-366286951-115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3340"/>
    <a:srgbClr val="E9B8BD"/>
    <a:srgbClr val="893F48"/>
    <a:srgbClr val="5D9732"/>
    <a:srgbClr val="003953"/>
    <a:srgbClr val="E1AB76"/>
    <a:srgbClr val="8B8B8B"/>
    <a:srgbClr val="BD732A"/>
    <a:srgbClr val="348EB4"/>
    <a:srgbClr val="8E5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2972" autoAdjust="0"/>
  </p:normalViewPr>
  <p:slideViewPr>
    <p:cSldViewPr snapToGrid="0">
      <p:cViewPr varScale="1">
        <p:scale>
          <a:sx n="119" d="100"/>
          <a:sy n="119" d="100"/>
        </p:scale>
        <p:origin x="220" y="92"/>
      </p:cViewPr>
      <p:guideLst>
        <p:guide orient="horz" pos="2160"/>
        <p:guide pos="3840"/>
        <p:guide orient="horz" pos="870"/>
        <p:guide pos="37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56" y="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14" tIns="45707" rIns="91414" bIns="457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14" tIns="45707" rIns="91414" bIns="45707" rtlCol="0"/>
          <a:lstStyle>
            <a:lvl1pPr algn="r">
              <a:defRPr sz="1200"/>
            </a:lvl1pPr>
          </a:lstStyle>
          <a:p>
            <a:fld id="{7DE4794C-F5EF-4B2D-93D1-44697B2BA528}" type="datetimeFigureOut">
              <a:rPr lang="en-US" smtClean="0"/>
              <a:pPr/>
              <a:t>1/28/2020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14" tIns="45707" rIns="91414" bIns="457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14" tIns="45707" rIns="91414" bIns="45707" rtlCol="0" anchor="b"/>
          <a:lstStyle>
            <a:lvl1pPr algn="r">
              <a:defRPr sz="1200"/>
            </a:lvl1pPr>
          </a:lstStyle>
          <a:p>
            <a:fld id="{E45553FA-E54B-48B3-908E-BDE094C1A4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89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146" tIns="46574" rIns="93146" bIns="4657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46" tIns="46574" rIns="93146" bIns="46574" rtlCol="0"/>
          <a:lstStyle>
            <a:lvl1pPr algn="r">
              <a:defRPr sz="1200"/>
            </a:lvl1pPr>
          </a:lstStyle>
          <a:p>
            <a:fld id="{76206BF8-075B-43A5-9410-434F7CD3D58A}" type="datetimeFigureOut">
              <a:rPr lang="en-US" smtClean="0"/>
              <a:pPr/>
              <a:t>1/28/2020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6" tIns="46574" rIns="93146" bIns="4657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46" tIns="46574" rIns="93146" bIns="4657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46" tIns="46574" rIns="93146" bIns="4657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46" tIns="46574" rIns="93146" bIns="46574" rtlCol="0" anchor="b"/>
          <a:lstStyle>
            <a:lvl1pPr algn="r">
              <a:defRPr sz="1200"/>
            </a:lvl1pPr>
          </a:lstStyle>
          <a:p>
            <a:fld id="{0EBA4C88-B6CE-4DF6-AC5C-0E11A83F5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818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643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892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695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69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359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09095" y="1429265"/>
            <a:ext cx="11590985" cy="4747702"/>
          </a:xfrm>
          <a:prstGeom prst="rect">
            <a:avLst/>
          </a:prstGeom>
        </p:spPr>
        <p:txBody>
          <a:bodyPr/>
          <a:lstStyle>
            <a:lvl1pPr marL="237744" indent="-237744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defRPr sz="1400"/>
            </a:lvl1pPr>
            <a:lvl2pPr marL="694944" indent="-237744">
              <a:lnSpc>
                <a:spcPct val="125000"/>
              </a:lnSpc>
              <a:spcAft>
                <a:spcPts val="400"/>
              </a:spcAft>
              <a:defRPr sz="1400"/>
            </a:lvl2pPr>
            <a:lvl3pPr marL="1088136" indent="-173736">
              <a:lnSpc>
                <a:spcPct val="125000"/>
              </a:lnSpc>
              <a:spcAft>
                <a:spcPts val="400"/>
              </a:spcAft>
              <a:defRPr sz="1400"/>
            </a:lvl3pPr>
            <a:lvl4pPr marL="1609344" indent="-237744">
              <a:lnSpc>
                <a:spcPct val="125000"/>
              </a:lnSpc>
              <a:spcAft>
                <a:spcPts val="400"/>
              </a:spcAft>
              <a:defRPr sz="1400"/>
            </a:lvl4pPr>
            <a:lvl5pPr marL="2002536" indent="-173736">
              <a:lnSpc>
                <a:spcPct val="125000"/>
              </a:lnSpc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9094" y="538336"/>
            <a:ext cx="11599572" cy="755794"/>
          </a:xfrm>
          <a:prstGeom prst="rect">
            <a:avLst/>
          </a:prstGeom>
        </p:spPr>
        <p:txBody>
          <a:bodyPr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485" y="6422050"/>
            <a:ext cx="523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675218" y="6545792"/>
            <a:ext cx="438151" cy="2117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914400" y="1188720"/>
            <a:ext cx="5242560" cy="4663440"/>
          </a:xfrm>
          <a:prstGeom prst="rect">
            <a:avLst/>
          </a:prstGeom>
        </p:spPr>
        <p:txBody>
          <a:bodyPr lIns="0" tIns="0" rIns="0"/>
          <a:lstStyle>
            <a:lvl1pPr marL="316984" indent="-316984">
              <a:spcBef>
                <a:spcPts val="2133"/>
              </a:spcBef>
              <a:spcAft>
                <a:spcPts val="800"/>
              </a:spcAft>
              <a:defRPr sz="2400"/>
            </a:lvl1pPr>
            <a:lvl2pPr>
              <a:spcAft>
                <a:spcPts val="533"/>
              </a:spcAft>
              <a:defRPr sz="1867"/>
            </a:lvl2pPr>
            <a:lvl3pPr>
              <a:spcAft>
                <a:spcPts val="533"/>
              </a:spcAft>
              <a:defRPr sz="1867"/>
            </a:lvl3pPr>
            <a:lvl4pPr>
              <a:spcAft>
                <a:spcPts val="533"/>
              </a:spcAft>
              <a:defRPr sz="1867"/>
            </a:lvl4pPr>
            <a:lvl5pPr>
              <a:spcAft>
                <a:spcPts val="533"/>
              </a:spcAft>
              <a:buFont typeface="Arial" pitchFamily="34" charset="0"/>
              <a:buChar char="•"/>
              <a:defRPr sz="1867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217920" y="1188720"/>
            <a:ext cx="5364480" cy="4663440"/>
          </a:xfrm>
          <a:prstGeom prst="rect">
            <a:avLst/>
          </a:prstGeom>
        </p:spPr>
        <p:txBody>
          <a:bodyPr tIns="0"/>
          <a:lstStyle>
            <a:lvl1pPr marL="316984" indent="-316984">
              <a:spcBef>
                <a:spcPts val="2133"/>
              </a:spcBef>
              <a:spcAft>
                <a:spcPts val="800"/>
              </a:spcAft>
              <a:defRPr sz="2400"/>
            </a:lvl1pPr>
            <a:lvl2pPr>
              <a:spcAft>
                <a:spcPts val="533"/>
              </a:spcAft>
              <a:defRPr sz="1867"/>
            </a:lvl2pPr>
            <a:lvl3pPr>
              <a:spcAft>
                <a:spcPts val="533"/>
              </a:spcAft>
              <a:defRPr sz="1867"/>
            </a:lvl3pPr>
            <a:lvl4pPr>
              <a:spcAft>
                <a:spcPts val="533"/>
              </a:spcAft>
              <a:defRPr sz="1867"/>
            </a:lvl4pPr>
            <a:lvl5pPr>
              <a:spcAft>
                <a:spcPts val="533"/>
              </a:spcAft>
              <a:buFont typeface="Arial" pitchFamily="34" charset="0"/>
              <a:buChar char="•"/>
              <a:defRPr sz="1867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914400" y="5943600"/>
            <a:ext cx="10668000" cy="27432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333" i="1"/>
            </a:lvl1pPr>
            <a:lvl2pPr>
              <a:buNone/>
              <a:defRPr sz="1600" i="1"/>
            </a:lvl2pPr>
            <a:lvl3pPr>
              <a:buNone/>
              <a:defRPr sz="1600" i="1"/>
            </a:lvl3pPr>
            <a:lvl4pPr>
              <a:buNone/>
              <a:defRPr sz="1600" i="1"/>
            </a:lvl4pPr>
            <a:lvl5pPr>
              <a:buNone/>
              <a:defRPr sz="16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106018"/>
            <a:ext cx="10668000" cy="100716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3467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17" y="6362701"/>
            <a:ext cx="521531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11643785" y="6456364"/>
            <a:ext cx="280416" cy="280416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sz="24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889000" y="6391275"/>
            <a:ext cx="3744384" cy="393700"/>
          </a:xfrm>
          <a:prstGeom prst="rect">
            <a:avLst/>
          </a:prstGeom>
        </p:spPr>
        <p:txBody>
          <a:bodyPr/>
          <a:lstStyle>
            <a:lvl1pPr>
              <a:defRPr sz="1333"/>
            </a:lvl1pPr>
          </a:lstStyle>
          <a:p>
            <a:pPr>
              <a:defRPr/>
            </a:pPr>
            <a:r>
              <a:rPr lang="en-US" dirty="0" smtClean="0"/>
              <a:t>Dr. Linda Capuano | AEO2019 Press release</a:t>
            </a:r>
          </a:p>
          <a:p>
            <a:pPr>
              <a:defRPr/>
            </a:pPr>
            <a:r>
              <a:rPr lang="en-US" dirty="0" smtClean="0"/>
              <a:t>January 24, 2019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50736" y="6419851"/>
            <a:ext cx="5122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33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267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675218" y="6545792"/>
            <a:ext cx="438151" cy="2117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914400" y="1188720"/>
            <a:ext cx="5242560" cy="4663440"/>
          </a:xfrm>
          <a:prstGeom prst="rect">
            <a:avLst/>
          </a:prstGeom>
        </p:spPr>
        <p:txBody>
          <a:bodyPr lIns="0" tIns="0" rIns="0"/>
          <a:lstStyle>
            <a:lvl1pPr marL="316984" indent="-316984">
              <a:spcBef>
                <a:spcPts val="2133"/>
              </a:spcBef>
              <a:spcAft>
                <a:spcPts val="800"/>
              </a:spcAft>
              <a:defRPr sz="2400"/>
            </a:lvl1pPr>
            <a:lvl2pPr>
              <a:spcAft>
                <a:spcPts val="533"/>
              </a:spcAft>
              <a:defRPr sz="1867"/>
            </a:lvl2pPr>
            <a:lvl3pPr>
              <a:spcAft>
                <a:spcPts val="533"/>
              </a:spcAft>
              <a:defRPr sz="1867"/>
            </a:lvl3pPr>
            <a:lvl4pPr>
              <a:spcAft>
                <a:spcPts val="533"/>
              </a:spcAft>
              <a:defRPr sz="1867"/>
            </a:lvl4pPr>
            <a:lvl5pPr>
              <a:spcAft>
                <a:spcPts val="533"/>
              </a:spcAft>
              <a:buFont typeface="Arial" pitchFamily="34" charset="0"/>
              <a:buChar char="•"/>
              <a:defRPr sz="1867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217920" y="1188720"/>
            <a:ext cx="5364480" cy="4663440"/>
          </a:xfrm>
          <a:prstGeom prst="rect">
            <a:avLst/>
          </a:prstGeom>
        </p:spPr>
        <p:txBody>
          <a:bodyPr tIns="0"/>
          <a:lstStyle>
            <a:lvl1pPr marL="316984" indent="-316984">
              <a:spcBef>
                <a:spcPts val="2133"/>
              </a:spcBef>
              <a:spcAft>
                <a:spcPts val="800"/>
              </a:spcAft>
              <a:defRPr sz="2400"/>
            </a:lvl1pPr>
            <a:lvl2pPr>
              <a:spcAft>
                <a:spcPts val="533"/>
              </a:spcAft>
              <a:defRPr sz="1867"/>
            </a:lvl2pPr>
            <a:lvl3pPr>
              <a:spcAft>
                <a:spcPts val="533"/>
              </a:spcAft>
              <a:defRPr sz="1867"/>
            </a:lvl3pPr>
            <a:lvl4pPr>
              <a:spcAft>
                <a:spcPts val="533"/>
              </a:spcAft>
              <a:defRPr sz="1867"/>
            </a:lvl4pPr>
            <a:lvl5pPr>
              <a:spcAft>
                <a:spcPts val="533"/>
              </a:spcAft>
              <a:buFont typeface="Arial" pitchFamily="34" charset="0"/>
              <a:buChar char="•"/>
              <a:defRPr sz="1867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914400" y="5943600"/>
            <a:ext cx="10668000" cy="27432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333" i="1"/>
            </a:lvl1pPr>
            <a:lvl2pPr>
              <a:buNone/>
              <a:defRPr sz="1600" i="1"/>
            </a:lvl2pPr>
            <a:lvl3pPr>
              <a:buNone/>
              <a:defRPr sz="1600" i="1"/>
            </a:lvl3pPr>
            <a:lvl4pPr>
              <a:buNone/>
              <a:defRPr sz="1600" i="1"/>
            </a:lvl4pPr>
            <a:lvl5pPr>
              <a:buNone/>
              <a:defRPr sz="16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106018"/>
            <a:ext cx="10668000" cy="100716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3467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17" y="6362701"/>
            <a:ext cx="521531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11643785" y="6456364"/>
            <a:ext cx="280416" cy="280416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sz="24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889000" y="6391275"/>
            <a:ext cx="3744384" cy="393700"/>
          </a:xfrm>
          <a:prstGeom prst="rect">
            <a:avLst/>
          </a:prstGeom>
        </p:spPr>
        <p:txBody>
          <a:bodyPr/>
          <a:lstStyle>
            <a:lvl1pPr>
              <a:defRPr sz="1333"/>
            </a:lvl1pPr>
          </a:lstStyle>
          <a:p>
            <a:pPr>
              <a:defRPr/>
            </a:pPr>
            <a:r>
              <a:rPr lang="en-US" dirty="0" smtClean="0"/>
              <a:t>Dr. Linda Capuano | AEO2019 Press release</a:t>
            </a:r>
          </a:p>
          <a:p>
            <a:pPr>
              <a:defRPr/>
            </a:pPr>
            <a:r>
              <a:rPr lang="en-US" dirty="0" smtClean="0"/>
              <a:t>January 24, 2019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50736" y="6419851"/>
            <a:ext cx="5122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33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309095" y="1427430"/>
            <a:ext cx="11599572" cy="4753241"/>
          </a:xfrm>
          <a:prstGeom prst="rect">
            <a:avLst/>
          </a:prstGeom>
        </p:spPr>
        <p:txBody>
          <a:bodyPr/>
          <a:lstStyle>
            <a:lvl1pPr marL="237744" indent="-237744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defRPr sz="1400"/>
            </a:lvl1pPr>
            <a:lvl2pPr>
              <a:lnSpc>
                <a:spcPct val="125000"/>
              </a:lnSpc>
              <a:spcAft>
                <a:spcPts val="400"/>
              </a:spcAft>
              <a:defRPr sz="1400"/>
            </a:lvl2pPr>
            <a:lvl3pPr>
              <a:lnSpc>
                <a:spcPct val="125000"/>
              </a:lnSpc>
              <a:spcAft>
                <a:spcPts val="400"/>
              </a:spcAft>
              <a:defRPr sz="1400"/>
            </a:lvl3pPr>
            <a:lvl4pPr>
              <a:lnSpc>
                <a:spcPct val="125000"/>
              </a:lnSpc>
              <a:spcAft>
                <a:spcPts val="400"/>
              </a:spcAft>
              <a:defRPr sz="1400"/>
            </a:lvl4pPr>
            <a:lvl5pPr>
              <a:lnSpc>
                <a:spcPct val="125000"/>
              </a:lnSpc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09094" y="538336"/>
            <a:ext cx="11599572" cy="755794"/>
          </a:xfrm>
          <a:prstGeom prst="rect">
            <a:avLst/>
          </a:prstGeom>
        </p:spPr>
        <p:txBody>
          <a:bodyPr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485" y="6422050"/>
            <a:ext cx="523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67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09094" y="538336"/>
            <a:ext cx="11599572" cy="755794"/>
          </a:xfrm>
          <a:prstGeom prst="rect">
            <a:avLst/>
          </a:prstGeom>
        </p:spPr>
        <p:txBody>
          <a:bodyPr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309095" y="1427430"/>
            <a:ext cx="5660190" cy="4753241"/>
          </a:xfrm>
          <a:prstGeom prst="rect">
            <a:avLst/>
          </a:prstGeom>
        </p:spPr>
        <p:txBody>
          <a:bodyPr/>
          <a:lstStyle>
            <a:lvl1pPr marL="237744" indent="-237744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defRPr sz="1400"/>
            </a:lvl1pPr>
            <a:lvl2pPr>
              <a:lnSpc>
                <a:spcPct val="125000"/>
              </a:lnSpc>
              <a:spcAft>
                <a:spcPts val="400"/>
              </a:spcAft>
              <a:defRPr sz="1400"/>
            </a:lvl2pPr>
            <a:lvl3pPr>
              <a:lnSpc>
                <a:spcPct val="125000"/>
              </a:lnSpc>
              <a:spcAft>
                <a:spcPts val="400"/>
              </a:spcAft>
              <a:defRPr sz="1400"/>
            </a:lvl3pPr>
            <a:lvl4pPr>
              <a:lnSpc>
                <a:spcPct val="125000"/>
              </a:lnSpc>
              <a:spcAft>
                <a:spcPts val="400"/>
              </a:spcAft>
              <a:defRPr sz="1400"/>
            </a:lvl4pPr>
            <a:lvl5pPr>
              <a:lnSpc>
                <a:spcPct val="125000"/>
              </a:lnSpc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10"/>
          <p:cNvSpPr>
            <a:spLocks noGrp="1"/>
          </p:cNvSpPr>
          <p:nvPr>
            <p:ph sz="quarter" idx="13"/>
          </p:nvPr>
        </p:nvSpPr>
        <p:spPr>
          <a:xfrm>
            <a:off x="6174769" y="1427430"/>
            <a:ext cx="5743254" cy="4753241"/>
          </a:xfrm>
          <a:prstGeom prst="rect">
            <a:avLst/>
          </a:prstGeom>
        </p:spPr>
        <p:txBody>
          <a:bodyPr/>
          <a:lstStyle>
            <a:lvl1pPr marL="237744" indent="-237744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defRPr sz="1400"/>
            </a:lvl1pPr>
            <a:lvl2pPr>
              <a:lnSpc>
                <a:spcPct val="125000"/>
              </a:lnSpc>
              <a:spcAft>
                <a:spcPts val="400"/>
              </a:spcAft>
              <a:defRPr sz="1400"/>
            </a:lvl2pPr>
            <a:lvl3pPr>
              <a:lnSpc>
                <a:spcPct val="125000"/>
              </a:lnSpc>
              <a:spcAft>
                <a:spcPts val="400"/>
              </a:spcAft>
              <a:defRPr sz="1400"/>
            </a:lvl3pPr>
            <a:lvl4pPr>
              <a:lnSpc>
                <a:spcPct val="125000"/>
              </a:lnSpc>
              <a:spcAft>
                <a:spcPts val="400"/>
              </a:spcAft>
              <a:defRPr sz="1400"/>
            </a:lvl4pPr>
            <a:lvl5pPr>
              <a:lnSpc>
                <a:spcPct val="125000"/>
              </a:lnSpc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485" y="6422050"/>
            <a:ext cx="523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307631" y="1427431"/>
            <a:ext cx="3657600" cy="4753240"/>
          </a:xfrm>
          <a:prstGeom prst="rect">
            <a:avLst/>
          </a:prstGeom>
        </p:spPr>
        <p:txBody>
          <a:bodyPr/>
          <a:lstStyle>
            <a:lvl1pPr marL="237744" indent="-237744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defRPr sz="1400"/>
            </a:lvl1pPr>
            <a:lvl2pPr>
              <a:lnSpc>
                <a:spcPct val="125000"/>
              </a:lnSpc>
              <a:spcAft>
                <a:spcPts val="400"/>
              </a:spcAft>
              <a:defRPr sz="1400"/>
            </a:lvl2pPr>
            <a:lvl3pPr>
              <a:lnSpc>
                <a:spcPct val="125000"/>
              </a:lnSpc>
              <a:spcAft>
                <a:spcPts val="400"/>
              </a:spcAft>
              <a:defRPr sz="1400"/>
            </a:lvl3pPr>
            <a:lvl4pPr>
              <a:lnSpc>
                <a:spcPct val="125000"/>
              </a:lnSpc>
              <a:spcAft>
                <a:spcPts val="400"/>
              </a:spcAft>
              <a:defRPr sz="1400"/>
            </a:lvl4pPr>
            <a:lvl5pPr>
              <a:lnSpc>
                <a:spcPct val="125000"/>
              </a:lnSpc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3"/>
          </p:nvPr>
        </p:nvSpPr>
        <p:spPr>
          <a:xfrm>
            <a:off x="4290573" y="1427431"/>
            <a:ext cx="3657600" cy="4753240"/>
          </a:xfrm>
          <a:prstGeom prst="rect">
            <a:avLst/>
          </a:prstGeom>
        </p:spPr>
        <p:txBody>
          <a:bodyPr/>
          <a:lstStyle>
            <a:lvl1pPr marL="237744" indent="-237744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defRPr sz="1400"/>
            </a:lvl1pPr>
            <a:lvl2pPr>
              <a:lnSpc>
                <a:spcPct val="125000"/>
              </a:lnSpc>
              <a:spcAft>
                <a:spcPts val="400"/>
              </a:spcAft>
              <a:defRPr sz="1400"/>
            </a:lvl2pPr>
            <a:lvl3pPr>
              <a:lnSpc>
                <a:spcPct val="125000"/>
              </a:lnSpc>
              <a:spcAft>
                <a:spcPts val="400"/>
              </a:spcAft>
              <a:defRPr sz="1400"/>
            </a:lvl3pPr>
            <a:lvl4pPr>
              <a:lnSpc>
                <a:spcPct val="125000"/>
              </a:lnSpc>
              <a:spcAft>
                <a:spcPts val="400"/>
              </a:spcAft>
              <a:defRPr sz="1400"/>
            </a:lvl4pPr>
            <a:lvl5pPr>
              <a:lnSpc>
                <a:spcPct val="125000"/>
              </a:lnSpc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10"/>
          <p:cNvSpPr>
            <a:spLocks noGrp="1"/>
          </p:cNvSpPr>
          <p:nvPr>
            <p:ph sz="quarter" idx="14"/>
          </p:nvPr>
        </p:nvSpPr>
        <p:spPr>
          <a:xfrm>
            <a:off x="8263467" y="1427431"/>
            <a:ext cx="3657600" cy="4753240"/>
          </a:xfrm>
          <a:prstGeom prst="rect">
            <a:avLst/>
          </a:prstGeom>
        </p:spPr>
        <p:txBody>
          <a:bodyPr/>
          <a:lstStyle>
            <a:lvl1pPr marL="237744" indent="-237744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defRPr sz="1400"/>
            </a:lvl1pPr>
            <a:lvl2pPr>
              <a:lnSpc>
                <a:spcPct val="125000"/>
              </a:lnSpc>
              <a:spcAft>
                <a:spcPts val="400"/>
              </a:spcAft>
              <a:defRPr sz="1400"/>
            </a:lvl2pPr>
            <a:lvl3pPr>
              <a:lnSpc>
                <a:spcPct val="125000"/>
              </a:lnSpc>
              <a:spcAft>
                <a:spcPts val="400"/>
              </a:spcAft>
              <a:defRPr sz="1400"/>
            </a:lvl3pPr>
            <a:lvl4pPr>
              <a:lnSpc>
                <a:spcPct val="125000"/>
              </a:lnSpc>
              <a:spcAft>
                <a:spcPts val="400"/>
              </a:spcAft>
              <a:defRPr sz="1400"/>
            </a:lvl4pPr>
            <a:lvl5pPr>
              <a:lnSpc>
                <a:spcPct val="125000"/>
              </a:lnSpc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309094" y="538336"/>
            <a:ext cx="11599572" cy="755794"/>
          </a:xfrm>
          <a:prstGeom prst="rect">
            <a:avLst/>
          </a:prstGeom>
        </p:spPr>
        <p:txBody>
          <a:bodyPr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485" y="6422050"/>
            <a:ext cx="523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309094" y="1428068"/>
            <a:ext cx="5581451" cy="548640"/>
          </a:xfrm>
          <a:prstGeom prst="rect">
            <a:avLst/>
          </a:prstGeom>
        </p:spPr>
        <p:txBody>
          <a:bodyPr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y-axis title here</a:t>
            </a:r>
          </a:p>
          <a:p>
            <a:pPr lvl="0"/>
            <a:r>
              <a:rPr lang="en-US" dirty="0" smtClean="0"/>
              <a:t>y-axis units here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278880" y="1428068"/>
            <a:ext cx="5608320" cy="548640"/>
          </a:xfrm>
          <a:prstGeom prst="rect">
            <a:avLst/>
          </a:prstGeom>
        </p:spPr>
        <p:txBody>
          <a:bodyPr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secondary y-axis title here</a:t>
            </a:r>
          </a:p>
          <a:p>
            <a:pPr lvl="0"/>
            <a:r>
              <a:rPr lang="en-US" dirty="0" smtClean="0"/>
              <a:t>secondary y-axis units here</a:t>
            </a:r>
          </a:p>
        </p:txBody>
      </p:sp>
      <p:sp>
        <p:nvSpPr>
          <p:cNvPr id="11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309094" y="2022869"/>
            <a:ext cx="11578108" cy="3925755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r>
              <a:rPr lang="en-US" smtClean="0"/>
              <a:t>Click icon to add chart</a:t>
            </a:r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09094" y="538336"/>
            <a:ext cx="11599572" cy="755794"/>
          </a:xfrm>
          <a:prstGeom prst="rect">
            <a:avLst/>
          </a:prstGeom>
        </p:spPr>
        <p:txBody>
          <a:bodyPr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307327" y="6020678"/>
            <a:ext cx="11593188" cy="255154"/>
          </a:xfrm>
          <a:prstGeom prst="rect">
            <a:avLst/>
          </a:prstGeom>
        </p:spPr>
        <p:txBody>
          <a:bodyPr anchor="b" anchorCtr="0"/>
          <a:lstStyle>
            <a:lvl1pPr>
              <a:buNone/>
              <a:defRPr sz="12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 smtClean="0"/>
              <a:t>Source: Click to edit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485" y="6422050"/>
            <a:ext cx="523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307327" y="1839392"/>
            <a:ext cx="11593188" cy="410703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r>
              <a:rPr lang="en-US" smtClean="0"/>
              <a:t>Click icon to add chart</a:t>
            </a:r>
            <a:endParaRPr lang="en-US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307327" y="1434789"/>
            <a:ext cx="11593188" cy="292608"/>
          </a:xfrm>
          <a:prstGeom prst="rect">
            <a:avLst/>
          </a:prstGeom>
        </p:spPr>
        <p:txBody>
          <a:bodyPr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pie chart units here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307327" y="6020678"/>
            <a:ext cx="11593188" cy="255154"/>
          </a:xfrm>
          <a:prstGeom prst="rect">
            <a:avLst/>
          </a:prstGeom>
        </p:spPr>
        <p:txBody>
          <a:bodyPr anchor="b" anchorCtr="0"/>
          <a:lstStyle>
            <a:lvl1pPr>
              <a:buNone/>
              <a:defRPr sz="12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 smtClean="0"/>
              <a:t>Source: Click to edit text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09094" y="538336"/>
            <a:ext cx="11599572" cy="755794"/>
          </a:xfrm>
          <a:prstGeom prst="rect">
            <a:avLst/>
          </a:prstGeom>
        </p:spPr>
        <p:txBody>
          <a:bodyPr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485" y="6422050"/>
            <a:ext cx="523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309094" y="1434788"/>
            <a:ext cx="11578108" cy="4513835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r>
              <a:rPr lang="en-US" smtClean="0"/>
              <a:t>Click icon to add picture</a:t>
            </a:r>
            <a:endParaRPr lang="en-US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09094" y="538336"/>
            <a:ext cx="11599572" cy="755794"/>
          </a:xfrm>
          <a:prstGeom prst="rect">
            <a:avLst/>
          </a:prstGeom>
        </p:spPr>
        <p:txBody>
          <a:bodyPr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307327" y="6020678"/>
            <a:ext cx="11593188" cy="255154"/>
          </a:xfrm>
          <a:prstGeom prst="rect">
            <a:avLst/>
          </a:prstGeom>
        </p:spPr>
        <p:txBody>
          <a:bodyPr anchor="b" anchorCtr="0"/>
          <a:lstStyle>
            <a:lvl1pPr>
              <a:buNone/>
              <a:defRPr sz="12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 smtClean="0"/>
              <a:t>Source: Click to edit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485" y="6422050"/>
            <a:ext cx="523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485" y="6422050"/>
            <a:ext cx="523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1322" y="1575175"/>
            <a:ext cx="8541079" cy="1490472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096127" y="3248279"/>
            <a:ext cx="6015791" cy="31645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2918692" y="1681018"/>
            <a:ext cx="122629" cy="4193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Relationship Id="rId22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485" y="6422050"/>
            <a:ext cx="523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 bwMode="auto">
          <a:xfrm>
            <a:off x="985777" y="6475711"/>
            <a:ext cx="392228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 anchor="b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i="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U.S. Energy Information Administration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636627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 userDrawn="1"/>
        </p:nvSpPr>
        <p:spPr>
          <a:xfrm>
            <a:off x="11521497" y="6424743"/>
            <a:ext cx="390503" cy="388030"/>
          </a:xfrm>
          <a:prstGeom prst="ellipse">
            <a:avLst/>
          </a:prstGeom>
          <a:noFill/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9790771" y="6485687"/>
            <a:ext cx="168296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www.eia.gov/aeo</a:t>
            </a:r>
            <a:endParaRPr lang="en-US" sz="13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8475485" y="6485687"/>
            <a:ext cx="122376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accent1"/>
                </a:solidFill>
              </a:rPr>
              <a:t>#</a:t>
            </a:r>
            <a:r>
              <a:rPr lang="en-US" sz="1300" dirty="0" smtClean="0">
                <a:solidFill>
                  <a:schemeClr val="accent1"/>
                </a:solidFill>
              </a:rPr>
              <a:t>AEO2020</a:t>
            </a:r>
            <a:endParaRPr lang="en-US" sz="1300" dirty="0">
              <a:solidFill>
                <a:schemeClr val="accent1"/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9750828" y="6485687"/>
            <a:ext cx="0" cy="282198"/>
          </a:xfrm>
          <a:prstGeom prst="line">
            <a:avLst/>
          </a:prstGeom>
          <a:ln w="19050" cmpd="sng">
            <a:solidFill>
              <a:schemeClr val="bg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305261" y="6473381"/>
            <a:ext cx="4050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cs typeface="Times New Roman"/>
              </a:rPr>
              <a:t>U.S. Energy</a:t>
            </a:r>
            <a:r>
              <a:rPr lang="en-US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cs typeface="Times New Roman"/>
              </a:rPr>
              <a:t> Information Administration</a:t>
            </a:r>
            <a:endParaRPr lang="en-US" sz="1200" b="0" dirty="0">
              <a:solidFill>
                <a:schemeClr val="tx1">
                  <a:lumMod val="65000"/>
                  <a:lumOff val="3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20" name="Rectangle 19"/>
          <p:cNvSpPr/>
          <p:nvPr userDrawn="1"/>
        </p:nvSpPr>
        <p:spPr bwMode="auto">
          <a:xfrm>
            <a:off x="0" y="210224"/>
            <a:ext cx="12192000" cy="92075"/>
          </a:xfrm>
          <a:prstGeom prst="rect">
            <a:avLst/>
          </a:prstGeom>
          <a:solidFill>
            <a:srgbClr val="169D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/>
            <a:endParaRPr lang="en-US" sz="1800" dirty="0"/>
          </a:p>
        </p:txBody>
      </p:sp>
      <p:pic>
        <p:nvPicPr>
          <p:cNvPr id="21" name="Picture 20" descr="blueicon_1.png">
            <a:hlinkClick r:id="" action="ppaction://noaction"/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61" y="-47212"/>
            <a:ext cx="596900" cy="609600"/>
          </a:xfrm>
          <a:prstGeom prst="rect">
            <a:avLst/>
          </a:prstGeom>
        </p:spPr>
      </p:pic>
      <p:pic>
        <p:nvPicPr>
          <p:cNvPr id="23" name="Picture 22" descr="blueicon_4.png">
            <a:hlinkClick r:id="" action="ppaction://noaction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701" y="-47212"/>
            <a:ext cx="596900" cy="609600"/>
          </a:xfrm>
          <a:prstGeom prst="rect">
            <a:avLst/>
          </a:prstGeom>
        </p:spPr>
      </p:pic>
      <p:pic>
        <p:nvPicPr>
          <p:cNvPr id="25" name="Picture 24" descr="blueicon_5.png">
            <a:hlinkClick r:id="" action="ppaction://noaction"/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421" y="-47212"/>
            <a:ext cx="596900" cy="609600"/>
          </a:xfrm>
          <a:prstGeom prst="rect">
            <a:avLst/>
          </a:prstGeom>
        </p:spPr>
      </p:pic>
      <p:pic>
        <p:nvPicPr>
          <p:cNvPr id="26" name="Picture 25" descr="blueicon_7.png">
            <a:hlinkClick r:id="" action="ppaction://noaction"/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981" y="-47212"/>
            <a:ext cx="596900" cy="609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141" y="3530"/>
            <a:ext cx="508116" cy="5081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077" y="3530"/>
            <a:ext cx="508116" cy="5081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8013" y="-2821"/>
            <a:ext cx="508116" cy="520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49" y="-2821"/>
            <a:ext cx="508116" cy="5208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3884" y="3530"/>
            <a:ext cx="508116" cy="5081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91" r:id="rId2"/>
    <p:sldLayoutId id="2147483680" r:id="rId3"/>
    <p:sldLayoutId id="2147483690" r:id="rId4"/>
    <p:sldLayoutId id="2147483685" r:id="rId5"/>
    <p:sldLayoutId id="2147483686" r:id="rId6"/>
    <p:sldLayoutId id="2147483687" r:id="rId7"/>
    <p:sldLayoutId id="2147483688" r:id="rId8"/>
    <p:sldLayoutId id="2147483682" r:id="rId9"/>
    <p:sldLayoutId id="2147483689" r:id="rId10"/>
    <p:sldLayoutId id="2147483692" r:id="rId11"/>
    <p:sldLayoutId id="214748369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mailto:annualenergyoutlook@eia.gov" TargetMode="Externa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www.eia.gov/outlooks/aeo/workinggroup/" TargetMode="External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hyperlink" Target="https://www.eia.gov/about/contact/forecasting.php#longterm" TargetMode="External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1.png"/><Relationship Id="rId3" Type="http://schemas.openxmlformats.org/officeDocument/2006/relationships/image" Target="../media/image19.jpe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2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68125" y="6421438"/>
            <a:ext cx="523875" cy="365125"/>
          </a:xfrm>
        </p:spPr>
        <p:txBody>
          <a:bodyPr/>
          <a:lstStyle/>
          <a:p>
            <a:fld id="{2D80C5C9-96E0-47EC-B500-37C5FE28463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88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Abbreviations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AEO = Annual Energy Outlook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b = barrel(s)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BEV = battery-electric vehicle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b/d = barrels per day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 smtClean="0"/>
              <a:t>bkWh</a:t>
            </a:r>
            <a:r>
              <a:rPr lang="en-US" dirty="0" smtClean="0"/>
              <a:t> = billion </a:t>
            </a:r>
            <a:r>
              <a:rPr lang="en-US" dirty="0" err="1" smtClean="0"/>
              <a:t>kilowatthours</a:t>
            </a: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Btu = British thermal unit(s)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CFL = compact fluorescent lamp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CHP = combined heat and power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CO2 = carbon dioxide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CPP = Clean Power Plan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EIA = U.S. Energy Information Administration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gal = gallon(s)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GDP = gross domestic product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GW = gigawatt(s)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HGL = hydrocarbon gas liquids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ITC = investment tax credit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kWh = </a:t>
            </a:r>
            <a:r>
              <a:rPr lang="en-US" dirty="0" err="1" smtClean="0"/>
              <a:t>kilowatthour</a:t>
            </a:r>
            <a:r>
              <a:rPr lang="en-US" dirty="0" smtClean="0"/>
              <a:t>(s)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LED = light-emitting diode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LNG = liquefied natural gas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MARPOL = marine pollution, the International Convention for the Prevention of Pollution from Ships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MMBtu = million British thermal units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 smtClean="0"/>
              <a:t>MMst</a:t>
            </a:r>
            <a:r>
              <a:rPr lang="en-US" dirty="0" smtClean="0"/>
              <a:t> = million short tons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NEMS = National Energy Modeling System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NGPL = natural gas plant liquids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OPEC = Organization of the Petroleum Exporting Countries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PHEV = plug-in hybrid-electric vehicle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PTC = production tax credit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PV = photovoltaic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 smtClean="0"/>
              <a:t>Tcf</a:t>
            </a:r>
            <a:r>
              <a:rPr lang="en-US" dirty="0" smtClean="0"/>
              <a:t> = trillion cubic feet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ZEV = zero-emission vehicle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312" y="14431"/>
            <a:ext cx="508116" cy="50811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53" y="9882"/>
            <a:ext cx="508116" cy="52081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775" y="9882"/>
            <a:ext cx="508116" cy="52081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530" y="22585"/>
            <a:ext cx="508116" cy="50811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410" y="-1019"/>
            <a:ext cx="508116" cy="52081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798" y="6277"/>
            <a:ext cx="508116" cy="50811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247" y="3529"/>
            <a:ext cx="508116" cy="52081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9793" y="-1021"/>
            <a:ext cx="508116" cy="52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6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Projected values are sourced from</a:t>
            </a:r>
          </a:p>
          <a:p>
            <a:pPr marL="457200" lvl="1" indent="0">
              <a:buNone/>
            </a:pPr>
            <a:r>
              <a:rPr lang="en-US" dirty="0" smtClean="0"/>
              <a:t>Projections: EIA, AEO2020 National Energy Modeling System (runs: ref2020.d112119a, highprice.d112619a</a:t>
            </a:r>
            <a:r>
              <a:rPr lang="en-US" dirty="0"/>
              <a:t>, </a:t>
            </a:r>
            <a:r>
              <a:rPr lang="en-US" dirty="0" smtClean="0"/>
              <a:t>lowprice.d112619a</a:t>
            </a:r>
            <a:r>
              <a:rPr lang="en-US" dirty="0"/>
              <a:t>, </a:t>
            </a:r>
            <a:r>
              <a:rPr lang="en-US" dirty="0" smtClean="0"/>
              <a:t>highmacro.d112619a</a:t>
            </a:r>
            <a:r>
              <a:rPr lang="en-US" dirty="0"/>
              <a:t>, </a:t>
            </a:r>
            <a:r>
              <a:rPr lang="en-US" dirty="0" smtClean="0"/>
              <a:t>lowmacro.d112619a</a:t>
            </a:r>
            <a:r>
              <a:rPr lang="en-US" dirty="0"/>
              <a:t>, </a:t>
            </a:r>
            <a:r>
              <a:rPr lang="en-US" dirty="0" smtClean="0"/>
              <a:t>highogs.d112619a</a:t>
            </a:r>
            <a:r>
              <a:rPr lang="en-US" dirty="0"/>
              <a:t>, </a:t>
            </a:r>
            <a:r>
              <a:rPr lang="en-US" dirty="0" smtClean="0"/>
              <a:t>lowogs.d112619a, hirencst.d1126a, lorencst.1201a)</a:t>
            </a:r>
          </a:p>
          <a:p>
            <a:pPr marL="0" indent="0">
              <a:buNone/>
            </a:pPr>
            <a:r>
              <a:rPr lang="en-US" dirty="0" smtClean="0"/>
              <a:t>EIA historical data are sourced from</a:t>
            </a:r>
          </a:p>
          <a:p>
            <a:pPr lvl="1"/>
            <a:r>
              <a:rPr lang="en-US" i="1" dirty="0" smtClean="0"/>
              <a:t>Monthly Energy Review </a:t>
            </a:r>
            <a:r>
              <a:rPr lang="en-US" dirty="0" smtClean="0"/>
              <a:t>(and supporting databases), September 2019</a:t>
            </a:r>
          </a:p>
          <a:p>
            <a:pPr lvl="1"/>
            <a:r>
              <a:rPr lang="en-US" dirty="0"/>
              <a:t>Form </a:t>
            </a:r>
            <a:r>
              <a:rPr lang="en-US" dirty="0" smtClean="0"/>
              <a:t>EIA-860M, </a:t>
            </a:r>
            <a:r>
              <a:rPr lang="en-US" i="1" dirty="0" smtClean="0"/>
              <a:t>Preliminary </a:t>
            </a:r>
            <a:r>
              <a:rPr lang="en-US" i="1" dirty="0"/>
              <a:t>Monthly Electric Generator </a:t>
            </a:r>
            <a:r>
              <a:rPr lang="en-US" i="1" dirty="0" smtClean="0"/>
              <a:t>Inventory</a:t>
            </a:r>
            <a:r>
              <a:rPr lang="en-US" dirty="0" smtClean="0"/>
              <a:t>, July 2019</a:t>
            </a:r>
          </a:p>
          <a:p>
            <a:pPr marL="0" indent="0">
              <a:buNone/>
            </a:pPr>
            <a:r>
              <a:rPr lang="en-US" dirty="0" smtClean="0"/>
              <a:t>For source information for specific graphs published in this document, contact </a:t>
            </a:r>
            <a:r>
              <a:rPr lang="en-US" dirty="0" smtClean="0">
                <a:hlinkClick r:id="rId3"/>
              </a:rPr>
              <a:t>annualenergyoutlook@eia.gov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sources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312" y="14431"/>
            <a:ext cx="508116" cy="50811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53" y="9882"/>
            <a:ext cx="508116" cy="52081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775" y="9882"/>
            <a:ext cx="508116" cy="52081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530" y="22585"/>
            <a:ext cx="508116" cy="50811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410" y="-1019"/>
            <a:ext cx="508116" cy="52081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798" y="6277"/>
            <a:ext cx="508116" cy="50811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247" y="3529"/>
            <a:ext cx="508116" cy="52081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9793" y="-1021"/>
            <a:ext cx="508116" cy="52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Contacts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bmk="longterm">
                <a:solidFill>
                  <a:srgbClr val="006FA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AEO Working Groups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bmk="longterm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3"/>
              </a:rPr>
              <a:t>https://www.eia.gov/outlooks/aeo/workinggroup/</a:t>
            </a:r>
            <a:endParaRPr lang="en-US" altLang="en-US" sz="1800" dirty="0" bmk="longterm">
              <a:solidFill>
                <a:srgbClr val="000000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800" dirty="0" bmk="longterm">
              <a:solidFill>
                <a:srgbClr val="000000"/>
              </a:solidFill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bmk="longterm">
                <a:solidFill>
                  <a:srgbClr val="006FA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AEO Analysis and Forecasting Experts</a:t>
            </a:r>
            <a:endParaRPr lang="en-US" altLang="en-US" sz="2400" dirty="0">
              <a:solidFill>
                <a:srgbClr val="006FA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4"/>
              </a:rPr>
              <a:t>https://www.eia.gov/about/contact/forecasting.php#longterm</a:t>
            </a:r>
            <a:endParaRPr lang="en-US" altLang="en-US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312" y="14431"/>
            <a:ext cx="508116" cy="50811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53" y="9882"/>
            <a:ext cx="508116" cy="52081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775" y="9882"/>
            <a:ext cx="508116" cy="52081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530" y="22585"/>
            <a:ext cx="508116" cy="50811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410" y="-1019"/>
            <a:ext cx="508116" cy="52081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798" y="6277"/>
            <a:ext cx="508116" cy="50811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247" y="3529"/>
            <a:ext cx="508116" cy="52081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9793" y="-1021"/>
            <a:ext cx="508116" cy="52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40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AEO2020 Contact Information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312" y="14431"/>
            <a:ext cx="508116" cy="50811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53" y="9882"/>
            <a:ext cx="508116" cy="52081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775" y="9882"/>
            <a:ext cx="508116" cy="52081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530" y="22585"/>
            <a:ext cx="508116" cy="50811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410" y="-1019"/>
            <a:ext cx="508116" cy="52081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798" y="6277"/>
            <a:ext cx="508116" cy="50811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247" y="3529"/>
            <a:ext cx="508116" cy="52081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9793" y="-1021"/>
            <a:ext cx="508116" cy="52081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218368"/>
              </p:ext>
            </p:extLst>
          </p:nvPr>
        </p:nvGraphicFramePr>
        <p:xfrm>
          <a:off x="349655" y="1273086"/>
          <a:ext cx="9142077" cy="4951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359"/>
                <a:gridCol w="2601282"/>
                <a:gridCol w="3493436"/>
              </a:tblGrid>
              <a:tr h="28834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Topic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/>
                        <a:t>Subject matter expert</a:t>
                      </a:r>
                      <a:r>
                        <a:rPr lang="en-US" sz="1200" baseline="0" dirty="0" smtClean="0"/>
                        <a:t> contact information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General questions</a:t>
                      </a:r>
                      <a:endParaRPr lang="en-US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100" dirty="0" smtClean="0"/>
                        <a:t>annualenergyoutlook@eia.gov</a:t>
                      </a:r>
                      <a:endParaRPr 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Carbon dioxide emissions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Perry Lindstrom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Perry.Lindstrom@eia.gov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Coal supply and prices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David Fritsch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David.Fritsch@eia.gov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Commercial demand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Meera Fickling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Meera.Fickling@eia.gov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Economic activity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Nicholas Chase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Nicholas.Chase@eia.gov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Electricity Generation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Laura Martin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Laura.Martin@eia.gov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Electricity prices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Lori Anti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Lori.Aniti@eia.gov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Ethanol and biodiesel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Steve Hanson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Steven.Hanson@eia.gov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Industrial demand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Peter Gross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Peter.Gross@eia.gov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National Energy</a:t>
                      </a:r>
                      <a:r>
                        <a:rPr lang="en-US" sz="1100" baseline="0" dirty="0" smtClean="0"/>
                        <a:t> Modeling System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Jennifer Palguta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Jennifer.Palguta@eia.gov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Natural</a:t>
                      </a:r>
                      <a:r>
                        <a:rPr lang="en-US" sz="1100" baseline="0" dirty="0" smtClean="0"/>
                        <a:t> gas markets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Katie Dyl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Kathryn.Dyl@eia.gov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Nuclear energy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Michael Scott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Michael.Scott@eia.gov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Oil and natural</a:t>
                      </a:r>
                      <a:r>
                        <a:rPr lang="en-US" sz="1100" baseline="0" dirty="0" smtClean="0"/>
                        <a:t> gas production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Meg Coleman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Meg.Coleman@eia.gov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Oil refining</a:t>
                      </a:r>
                      <a:r>
                        <a:rPr lang="en-US" sz="1100" baseline="0" dirty="0" smtClean="0"/>
                        <a:t> and markets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James Preciado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James.Preciado@eia.gov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Renewable energy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Chris Namovicz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Chris.Namovicz@eia.gov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Residential</a:t>
                      </a:r>
                      <a:r>
                        <a:rPr lang="en-US" sz="1100" baseline="0" dirty="0" smtClean="0"/>
                        <a:t> demand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Kevin Jarzomski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Kevin.Jarzomski@eia.gov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Transportation demand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John Maples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John.Maples@eia.gov</a:t>
                      </a:r>
                      <a:endParaRPr lang="en-US" sz="1100" dirty="0"/>
                    </a:p>
                  </a:txBody>
                  <a:tcPr/>
                </a:tc>
              </a:tr>
              <a:tr h="2359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World oil prices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John Staub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John.Staub@eia.gov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11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210224"/>
            <a:ext cx="12192000" cy="92075"/>
          </a:xfrm>
          <a:prstGeom prst="rect">
            <a:avLst/>
          </a:prstGeom>
          <a:solidFill>
            <a:srgbClr val="169D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/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524000" y="5856270"/>
            <a:ext cx="9144000" cy="1001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669713" y="6421438"/>
            <a:ext cx="522287" cy="365125"/>
          </a:xfrm>
        </p:spPr>
        <p:txBody>
          <a:bodyPr/>
          <a:lstStyle/>
          <a:p>
            <a:fld id="{2D80C5C9-96E0-47EC-B500-37C5FE284639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5856287"/>
            <a:ext cx="12192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9278226" y="6159989"/>
            <a:ext cx="2802430" cy="5847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January </a:t>
            </a:r>
            <a:r>
              <a:rPr lang="en-US" sz="1600" dirty="0" smtClean="0"/>
              <a:t>29, 2020</a:t>
            </a:r>
            <a:endParaRPr lang="en-US" sz="1600" dirty="0"/>
          </a:p>
          <a:p>
            <a:pPr algn="r"/>
            <a:r>
              <a:rPr lang="en-US" sz="1600" dirty="0"/>
              <a:t>www.eia.gov/aeo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36" y="6198799"/>
            <a:ext cx="2485097" cy="5071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94785" y="6418917"/>
            <a:ext cx="28024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/>
                </a:solidFill>
              </a:rPr>
              <a:t>#</a:t>
            </a:r>
            <a:r>
              <a:rPr lang="en-US" sz="1600" b="1" dirty="0" smtClean="0">
                <a:solidFill>
                  <a:schemeClr val="accent1"/>
                </a:solidFill>
              </a:rPr>
              <a:t>AEO2020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620" y="641877"/>
            <a:ext cx="8846063" cy="5456393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349653" y="-1021"/>
            <a:ext cx="11564435" cy="531722"/>
            <a:chOff x="349653" y="-1021"/>
            <a:chExt cx="11564435" cy="53172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1312" y="14431"/>
              <a:ext cx="508116" cy="508116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653" y="9882"/>
              <a:ext cx="508116" cy="520819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4775" y="9882"/>
              <a:ext cx="508116" cy="520819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9530" y="22585"/>
              <a:ext cx="508116" cy="508116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8410" y="-1019"/>
              <a:ext cx="508116" cy="520819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6798" y="6277"/>
              <a:ext cx="508116" cy="508116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4247" y="3529"/>
              <a:ext cx="508116" cy="520819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59793" y="-1021"/>
              <a:ext cx="508116" cy="520819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05972" y="9880"/>
              <a:ext cx="508116" cy="5081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5429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a_template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O2020_flipbook_16x9" id="{6311BBD7-A3F7-4E09-888B-EFE3EB4537D5}" vid="{5B92FA3B-6E04-4406-BB8F-98AC231438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AEO2020_flipbook_16x9</Template>
  <TotalTime>10559</TotalTime>
  <Words>314</Words>
  <Application>Microsoft Office PowerPoint</Application>
  <PresentationFormat>Widescreen</PresentationFormat>
  <Paragraphs>117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eia_template</vt:lpstr>
      <vt:lpstr>References</vt:lpstr>
      <vt:lpstr>Abbreviations</vt:lpstr>
      <vt:lpstr>Graph sources</vt:lpstr>
      <vt:lpstr>Contacts</vt:lpstr>
      <vt:lpstr>AEO2020 Contact Information</vt:lpstr>
      <vt:lpstr>PowerPoint Presentation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U.S. Energy Information Administration</dc:creator>
  <cp:lastModifiedBy>Arce-Mercado, Carlos (CONTR)</cp:lastModifiedBy>
  <cp:revision>326</cp:revision>
  <cp:lastPrinted>2019-12-26T14:44:04Z</cp:lastPrinted>
  <dcterms:created xsi:type="dcterms:W3CDTF">2019-10-09T13:42:57Z</dcterms:created>
  <dcterms:modified xsi:type="dcterms:W3CDTF">2020-01-28T18:28:15Z</dcterms:modified>
  <cp:contentStatus/>
</cp:coreProperties>
</file>